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365" r:id="rId3"/>
    <p:sldId id="369" r:id="rId4"/>
    <p:sldId id="340" r:id="rId5"/>
    <p:sldId id="339" r:id="rId6"/>
    <p:sldId id="348" r:id="rId7"/>
    <p:sldId id="349" r:id="rId8"/>
    <p:sldId id="350" r:id="rId9"/>
    <p:sldId id="351" r:id="rId10"/>
    <p:sldId id="352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71" r:id="rId19"/>
    <p:sldId id="372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00"/>
    <a:srgbClr val="0000FF"/>
    <a:srgbClr val="FF6600"/>
    <a:srgbClr val="FF33CC"/>
    <a:srgbClr val="CC6600"/>
    <a:srgbClr val="33CC33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14" autoAdjust="0"/>
  </p:normalViewPr>
  <p:slideViewPr>
    <p:cSldViewPr>
      <p:cViewPr>
        <p:scale>
          <a:sx n="60" d="100"/>
          <a:sy n="60" d="100"/>
        </p:scale>
        <p:origin x="-1450" y="-1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C2E7743-86FC-43B5-94B2-D0D474C7A087}" type="datetime8">
              <a:rPr lang="fr-FR"/>
              <a:pPr>
                <a:defRPr/>
              </a:pPr>
              <a:t>21/09/2021 09:19</a:t>
            </a:fld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45B550F-D951-4B18-BE72-7B9FBAD9A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90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F8A52EA-DA60-4C89-872B-3CF5E4CE4B00}" type="datetime8">
              <a:rPr lang="fr-FR"/>
              <a:pPr>
                <a:defRPr/>
              </a:pPr>
              <a:t>21/09/2021 09:19</a:t>
            </a:fld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5D1E30E-EF1A-4A7D-A9AE-7612E0231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3284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1F9BF23-8DBF-4384-A3C5-00DD9EE0458C}" type="datetime8">
              <a:rPr lang="fr-FR" smtClean="0"/>
              <a:pPr/>
              <a:t>21/09/2021 09:19</a:t>
            </a:fld>
            <a:endParaRPr lang="en-US" smtClean="0"/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C867CEA-6259-4261-ACE9-AF9A87D0E2E7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6F69E-D819-407D-AE84-7AC131C10DBC}" type="datetime8">
              <a:rPr lang="fr-FR"/>
              <a:pPr>
                <a:defRPr/>
              </a:pPr>
              <a:t>21/09/2021 09:19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9FE35-1240-4C0A-8323-8425D43FA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62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CA2ED-02DE-4A7D-BAF0-37B26D64EB67}" type="datetime8">
              <a:rPr lang="fr-FR"/>
              <a:pPr>
                <a:defRPr/>
              </a:pPr>
              <a:t>21/09/2021 09:19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D0602-20C6-45F8-8E24-00994A005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75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95800-DEBD-44FC-A697-6657A6335F0D}" type="datetime8">
              <a:rPr lang="fr-FR"/>
              <a:pPr>
                <a:defRPr/>
              </a:pPr>
              <a:t>21/09/2021 09:19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E12D7-2DA8-4DAC-8FC2-1E4BF7003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98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B9FE8-93D1-41BD-9DCC-98CE5368D8D2}" type="datetime8">
              <a:rPr lang="fr-FR"/>
              <a:pPr>
                <a:defRPr/>
              </a:pPr>
              <a:t>21/09/2021 09:19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CBD0F-D11C-42C3-A27D-A6FD9FB2F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02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5D45E-02DA-4EDF-869F-71B6CF11D615}" type="datetime8">
              <a:rPr lang="fr-FR"/>
              <a:pPr>
                <a:defRPr/>
              </a:pPr>
              <a:t>21/09/2021 09:19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00F99-DDDB-44FB-BBBC-F47AD185F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3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A3706-C515-4F9B-B54C-6D4E823B9F58}" type="datetime8">
              <a:rPr lang="fr-FR"/>
              <a:pPr>
                <a:defRPr/>
              </a:pPr>
              <a:t>21/09/2021 09:19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52C2C-BD93-4A38-9CB3-7CD7A7A5A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8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5D5EC-BA29-4AEC-95EB-F9543B1C4FD4}" type="datetime8">
              <a:rPr lang="fr-FR"/>
              <a:pPr>
                <a:defRPr/>
              </a:pPr>
              <a:t>21/09/2021 09:19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58FB7-5ADD-46ED-93BD-259D2BF0B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07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D007F-D587-4259-B129-60404FC02364}" type="datetime8">
              <a:rPr lang="fr-FR"/>
              <a:pPr>
                <a:defRPr/>
              </a:pPr>
              <a:t>21/09/2021 09:19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7CC65-1286-4E91-B8F6-B186A3267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26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978F5-56F9-4B34-813B-D7FF0A252AE3}" type="datetime8">
              <a:rPr lang="fr-FR"/>
              <a:pPr>
                <a:defRPr/>
              </a:pPr>
              <a:t>21/09/2021 09:19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DF16A-A9AB-4BCA-895E-CAAED396D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8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5D55C-0496-41B0-81D2-5E64B0846BFF}" type="datetime8">
              <a:rPr lang="fr-FR"/>
              <a:pPr>
                <a:defRPr/>
              </a:pPr>
              <a:t>21/09/2021 09:19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D3BC9-0D3D-420B-BFC0-B7B39953E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4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5010A-438D-46FD-BD39-76EA4B19F91C}" type="datetime8">
              <a:rPr lang="fr-FR"/>
              <a:pPr>
                <a:defRPr/>
              </a:pPr>
              <a:t>21/09/2021 09:19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B10C-C2CC-4B4B-8A3B-A70E11320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85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AE20C-C1C9-4DB5-BF6B-A3E7F9780796}" type="datetime8">
              <a:rPr lang="fr-FR"/>
              <a:pPr>
                <a:defRPr/>
              </a:pPr>
              <a:t>21/09/2021 09:19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ED359-39B3-4E7F-8E9C-72DAF26D7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6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1487939-D407-49F6-936C-0F006E9A419E}" type="datetime8">
              <a:rPr lang="fr-FR"/>
              <a:pPr>
                <a:defRPr/>
              </a:pPr>
              <a:t>21/09/2021 09:19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E2231CC-0D9A-4053-9A56-DF71AEA37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0.jpeg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0.jpeg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0.jpeg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.png"/><Relationship Id="rId7" Type="http://schemas.openxmlformats.org/officeDocument/2006/relationships/image" Target="../media/image18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0.jpeg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gothinghi90@gmail.com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0.jpeg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2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10.jpeg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mailto:nvbinh5A@yahoo.com.vn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nvbinh*19.5.2006@gmail.com" TargetMode="Externa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vbinh.19.5.2006@gmail.com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9.wmf"/><Relationship Id="rId9" Type="http://schemas.openxmlformats.org/officeDocument/2006/relationships/hyperlink" Target="mailto:nvb&#237;nh90506@yahoo.com.vn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hyperlink" Target="mailto:d&#249;ng@yahoo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wmf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wmf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0.jpeg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2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3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24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91400" y="5110163"/>
            <a:ext cx="1752600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25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381" y="5183981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WordArt 29"/>
          <p:cNvSpPr>
            <a:spLocks noChangeArrowheads="1" noChangeShapeType="1" noTextEdit="1"/>
          </p:cNvSpPr>
          <p:nvPr/>
        </p:nvSpPr>
        <p:spPr bwMode="auto">
          <a:xfrm>
            <a:off x="3581400" y="2819400"/>
            <a:ext cx="23622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6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Bài</a:t>
            </a:r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 3 </a:t>
            </a:r>
          </a:p>
        </p:txBody>
      </p:sp>
      <p:sp>
        <p:nvSpPr>
          <p:cNvPr id="2055" name="WordArt 30"/>
          <p:cNvSpPr>
            <a:spLocks noChangeArrowheads="1" noChangeShapeType="1" noTextEdit="1"/>
          </p:cNvSpPr>
          <p:nvPr/>
        </p:nvSpPr>
        <p:spPr bwMode="auto">
          <a:xfrm>
            <a:off x="1447800" y="3810000"/>
            <a:ext cx="6376988" cy="1981200"/>
          </a:xfrm>
          <a:prstGeom prst="rect">
            <a:avLst/>
          </a:prstGeom>
        </p:spPr>
        <p:txBody>
          <a:bodyPr wrap="none" fromWordArt="1">
            <a:prstTxWarp prst="textChevronInverted">
              <a:avLst>
                <a:gd name="adj" fmla="val 75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761800"/>
                    </a:gs>
                    <a:gs pos="100000">
                      <a:srgbClr val="FF33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Thư Điện Tử (Email)</a:t>
            </a:r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3300"/>
                  </a:gs>
                  <a:gs pos="50000">
                    <a:srgbClr val="761800"/>
                  </a:gs>
                  <a:gs pos="100000">
                    <a:srgbClr val="FF3300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pic>
        <p:nvPicPr>
          <p:cNvPr id="2056" name="Picture 10" descr="ba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-36513"/>
            <a:ext cx="3725863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336"/>
          <p:cNvSpPr>
            <a:spLocks noChangeShapeType="1"/>
          </p:cNvSpPr>
          <p:nvPr/>
        </p:nvSpPr>
        <p:spPr bwMode="auto">
          <a:xfrm>
            <a:off x="0" y="9144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" name="Rectangle 338"/>
          <p:cNvSpPr>
            <a:spLocks noChangeArrowheads="1"/>
          </p:cNvSpPr>
          <p:nvPr/>
        </p:nvSpPr>
        <p:spPr bwMode="auto">
          <a:xfrm>
            <a:off x="0" y="914400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pic>
        <p:nvPicPr>
          <p:cNvPr id="9221" name="Picture 40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0" descr="ba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-36513"/>
            <a:ext cx="3725863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-793" y="5585619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0" y="1905000"/>
            <a:ext cx="358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i="1" dirty="0">
                <a:solidFill>
                  <a:srgbClr val="FF6600"/>
                </a:solidFill>
                <a:latin typeface="+mn-lt"/>
              </a:rPr>
              <a:t>B3: Nhập mật khẩu</a:t>
            </a:r>
          </a:p>
        </p:txBody>
      </p:sp>
      <p:sp>
        <p:nvSpPr>
          <p:cNvPr id="9227" name="Text Box 49"/>
          <p:cNvSpPr txBox="1">
            <a:spLocks noChangeArrowheads="1"/>
          </p:cNvSpPr>
          <p:nvPr/>
        </p:nvSpPr>
        <p:spPr bwMode="auto">
          <a:xfrm>
            <a:off x="533400" y="304800"/>
            <a:ext cx="1163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3200" b="1">
                <a:solidFill>
                  <a:srgbClr val="FF33CC"/>
                </a:solidFill>
              </a:rPr>
              <a:t>Bài 3</a:t>
            </a:r>
          </a:p>
        </p:txBody>
      </p:sp>
      <p:sp>
        <p:nvSpPr>
          <p:cNvPr id="9228" name="WordArt 50" descr="White marble"/>
          <p:cNvSpPr>
            <a:spLocks noChangeArrowheads="1" noChangeShapeType="1" noTextEdit="1"/>
          </p:cNvSpPr>
          <p:nvPr/>
        </p:nvSpPr>
        <p:spPr bwMode="auto">
          <a:xfrm>
            <a:off x="2057400" y="457200"/>
            <a:ext cx="4114800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THƯ ĐiỆN TỬ EMAIL</a:t>
            </a:r>
            <a:endParaRPr lang="en-US" sz="3600" kern="10">
              <a:ln w="9525">
                <a:round/>
                <a:headEnd/>
                <a:tailEnd/>
              </a:ln>
              <a:blipFill dpi="0" rotWithShape="0">
                <a:blip r:embed="rId5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  <p:pic>
        <p:nvPicPr>
          <p:cNvPr id="9230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90800"/>
            <a:ext cx="3695700" cy="32480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ounded Rectangle 16"/>
          <p:cNvSpPr/>
          <p:nvPr/>
        </p:nvSpPr>
        <p:spPr>
          <a:xfrm>
            <a:off x="5486400" y="2438400"/>
            <a:ext cx="2971800" cy="2514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000" dirty="0">
                <a:solidFill>
                  <a:schemeClr val="tx1"/>
                </a:solidFill>
              </a:rPr>
              <a:t>Nhập chính xác mật khẩu em đã được cấp vào ô trống rồi nháy chuột vào                    hoặc nút                            </a:t>
            </a:r>
          </a:p>
          <a:p>
            <a:pPr>
              <a:defRPr/>
            </a:pPr>
            <a:r>
              <a:rPr lang="en-GB" sz="2000" dirty="0">
                <a:solidFill>
                  <a:schemeClr val="tx1"/>
                </a:solidFill>
              </a:rPr>
              <a:t>     Trong ô trống, mật khẩu chỉ hiển thị các dấu *.                                         .   </a:t>
            </a:r>
          </a:p>
        </p:txBody>
      </p:sp>
      <p:cxnSp>
        <p:nvCxnSpPr>
          <p:cNvPr id="19" name="Elbow Connector 18"/>
          <p:cNvCxnSpPr>
            <a:stCxn id="17" idx="1"/>
          </p:cNvCxnSpPr>
          <p:nvPr/>
        </p:nvCxnSpPr>
        <p:spPr>
          <a:xfrm rot="10800000" flipV="1">
            <a:off x="4038600" y="3695700"/>
            <a:ext cx="1447800" cy="6477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200400"/>
            <a:ext cx="10382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6629400" y="3581400"/>
            <a:ext cx="1295400" cy="228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Đăng nhập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7" grpId="0" animBg="1"/>
      <p:bldP spid="17" grpId="1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336"/>
          <p:cNvSpPr>
            <a:spLocks noChangeShapeType="1"/>
          </p:cNvSpPr>
          <p:nvPr/>
        </p:nvSpPr>
        <p:spPr bwMode="auto">
          <a:xfrm>
            <a:off x="0" y="9144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Rectangle 338"/>
          <p:cNvSpPr>
            <a:spLocks noChangeArrowheads="1"/>
          </p:cNvSpPr>
          <p:nvPr/>
        </p:nvSpPr>
        <p:spPr bwMode="auto">
          <a:xfrm>
            <a:off x="0" y="914400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pic>
        <p:nvPicPr>
          <p:cNvPr id="10245" name="Picture 40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0" descr="ba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-36513"/>
            <a:ext cx="3725863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-793" y="5585619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1524000"/>
            <a:ext cx="876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7030A0"/>
                </a:solidFill>
                <a:latin typeface="+mn-lt"/>
              </a:rPr>
              <a:t>B4:Vào hộp thư</a:t>
            </a:r>
          </a:p>
        </p:txBody>
      </p:sp>
      <p:sp>
        <p:nvSpPr>
          <p:cNvPr id="10251" name="Text Box 49"/>
          <p:cNvSpPr txBox="1">
            <a:spLocks noChangeArrowheads="1"/>
          </p:cNvSpPr>
          <p:nvPr/>
        </p:nvSpPr>
        <p:spPr bwMode="auto">
          <a:xfrm>
            <a:off x="542925" y="228600"/>
            <a:ext cx="1163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3200" b="1">
                <a:solidFill>
                  <a:srgbClr val="FF33CC"/>
                </a:solidFill>
              </a:rPr>
              <a:t>Bài 3</a:t>
            </a:r>
          </a:p>
        </p:txBody>
      </p:sp>
      <p:sp>
        <p:nvSpPr>
          <p:cNvPr id="10252" name="WordArt 50" descr="White marble"/>
          <p:cNvSpPr>
            <a:spLocks noChangeArrowheads="1" noChangeShapeType="1" noTextEdit="1"/>
          </p:cNvSpPr>
          <p:nvPr/>
        </p:nvSpPr>
        <p:spPr bwMode="auto">
          <a:xfrm>
            <a:off x="2057400" y="457200"/>
            <a:ext cx="4114800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THƯ ĐiỆN TỬ EMAIL</a:t>
            </a:r>
            <a:endParaRPr lang="en-US" sz="3600" kern="10">
              <a:ln w="9525">
                <a:round/>
                <a:headEnd/>
                <a:tailEnd/>
              </a:ln>
              <a:blipFill dpi="0" rotWithShape="0">
                <a:blip r:embed="rId5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6324600" cy="3352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7239000" y="2209800"/>
            <a:ext cx="1752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>
                <a:solidFill>
                  <a:schemeClr val="tx1"/>
                </a:solidFill>
              </a:rPr>
              <a:t>Chọn biểu tượng bì thư.</a:t>
            </a:r>
          </a:p>
        </p:txBody>
      </p:sp>
      <p:cxnSp>
        <p:nvCxnSpPr>
          <p:cNvPr id="24" name="Elbow Connector 23"/>
          <p:cNvCxnSpPr>
            <a:stCxn id="19" idx="1"/>
          </p:cNvCxnSpPr>
          <p:nvPr/>
        </p:nvCxnSpPr>
        <p:spPr>
          <a:xfrm rot="10800000">
            <a:off x="2667000" y="2514600"/>
            <a:ext cx="4572000" cy="3429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336"/>
          <p:cNvSpPr>
            <a:spLocks noChangeShapeType="1"/>
          </p:cNvSpPr>
          <p:nvPr/>
        </p:nvSpPr>
        <p:spPr bwMode="auto">
          <a:xfrm>
            <a:off x="0" y="9144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" name="Rectangle 338"/>
          <p:cNvSpPr>
            <a:spLocks noChangeArrowheads="1"/>
          </p:cNvSpPr>
          <p:nvPr/>
        </p:nvSpPr>
        <p:spPr bwMode="auto">
          <a:xfrm>
            <a:off x="0" y="914400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pic>
        <p:nvPicPr>
          <p:cNvPr id="11269" name="Picture 40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10" descr="ba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-36513"/>
            <a:ext cx="3725863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-793" y="5585619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1524000"/>
            <a:ext cx="876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7030A0"/>
                </a:solidFill>
                <a:latin typeface="+mn-lt"/>
              </a:rPr>
              <a:t>Hộp điện tử sẽ xuất hiện như sau:</a:t>
            </a:r>
          </a:p>
        </p:txBody>
      </p:sp>
      <p:sp>
        <p:nvSpPr>
          <p:cNvPr id="11275" name="Text Box 49"/>
          <p:cNvSpPr txBox="1">
            <a:spLocks noChangeArrowheads="1"/>
          </p:cNvSpPr>
          <p:nvPr/>
        </p:nvSpPr>
        <p:spPr bwMode="auto">
          <a:xfrm>
            <a:off x="542925" y="228600"/>
            <a:ext cx="1163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3200" b="1">
                <a:solidFill>
                  <a:srgbClr val="FF33CC"/>
                </a:solidFill>
              </a:rPr>
              <a:t>Bài 3</a:t>
            </a:r>
          </a:p>
        </p:txBody>
      </p:sp>
      <p:sp>
        <p:nvSpPr>
          <p:cNvPr id="11276" name="WordArt 50" descr="White marble"/>
          <p:cNvSpPr>
            <a:spLocks noChangeArrowheads="1" noChangeShapeType="1" noTextEdit="1"/>
          </p:cNvSpPr>
          <p:nvPr/>
        </p:nvSpPr>
        <p:spPr bwMode="auto">
          <a:xfrm>
            <a:off x="2057400" y="457200"/>
            <a:ext cx="4114800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THƯ ĐiỆN TỬ EMAIL</a:t>
            </a:r>
            <a:endParaRPr lang="en-US" sz="3600" kern="10">
              <a:ln w="9525">
                <a:round/>
                <a:headEnd/>
                <a:tailEnd/>
              </a:ln>
              <a:blipFill dpi="0" rotWithShape="0">
                <a:blip r:embed="rId5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5943600" cy="27146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ounded Rectangle 16"/>
          <p:cNvSpPr/>
          <p:nvPr/>
        </p:nvSpPr>
        <p:spPr>
          <a:xfrm>
            <a:off x="1143000" y="5105400"/>
            <a:ext cx="29718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400" dirty="0">
                <a:solidFill>
                  <a:schemeClr val="tx1"/>
                </a:solidFill>
              </a:rPr>
              <a:t>Nháy chon Hộp thư đến, các thư đã được gửi đến hộp thư của em sẽ xuất hiện trên màn hình.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048000" y="38862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7" idx="0"/>
          </p:cNvCxnSpPr>
          <p:nvPr/>
        </p:nvCxnSpPr>
        <p:spPr>
          <a:xfrm rot="16200000" flipV="1">
            <a:off x="971550" y="3448050"/>
            <a:ext cx="1447800" cy="18669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6096000" y="2057400"/>
            <a:ext cx="2819400" cy="3429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400" dirty="0">
                <a:solidFill>
                  <a:schemeClr val="tx1"/>
                </a:solidFill>
              </a:rPr>
              <a:t>-Lần đầu tiên sẽ xuất hiện các thư có sẵn do Gmail gửi đến.</a:t>
            </a:r>
          </a:p>
          <a:p>
            <a:pPr>
              <a:defRPr/>
            </a:pPr>
            <a:r>
              <a:rPr lang="en-GB" sz="2400" dirty="0">
                <a:solidFill>
                  <a:schemeClr val="tx1"/>
                </a:solidFill>
              </a:rPr>
              <a:t>-Nháy chọn 1 thư bất kì để xem nội dung thư. Nhũng thư chưa xem sẽ được in đậm.</a:t>
            </a:r>
          </a:p>
        </p:txBody>
      </p:sp>
      <p:cxnSp>
        <p:nvCxnSpPr>
          <p:cNvPr id="32" name="Curved Connector 31"/>
          <p:cNvCxnSpPr>
            <a:stCxn id="25" idx="1"/>
          </p:cNvCxnSpPr>
          <p:nvPr/>
        </p:nvCxnSpPr>
        <p:spPr>
          <a:xfrm rot="10800000">
            <a:off x="5029200" y="2667000"/>
            <a:ext cx="1066800" cy="1104900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7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336"/>
          <p:cNvSpPr>
            <a:spLocks noChangeShapeType="1"/>
          </p:cNvSpPr>
          <p:nvPr/>
        </p:nvSpPr>
        <p:spPr bwMode="auto">
          <a:xfrm>
            <a:off x="0" y="9144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" name="Rectangle 338"/>
          <p:cNvSpPr>
            <a:spLocks noChangeArrowheads="1"/>
          </p:cNvSpPr>
          <p:nvPr/>
        </p:nvSpPr>
        <p:spPr bwMode="auto">
          <a:xfrm>
            <a:off x="0" y="914400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pic>
        <p:nvPicPr>
          <p:cNvPr id="12293" name="Picture 40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10" descr="ba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-36513"/>
            <a:ext cx="3725863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-793" y="5585619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1524000"/>
            <a:ext cx="876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7030A0"/>
                </a:solidFill>
                <a:latin typeface="+mn-lt"/>
              </a:rPr>
              <a:t>B5: Đăng xuất khỏi hộp thư</a:t>
            </a:r>
          </a:p>
        </p:txBody>
      </p:sp>
      <p:sp>
        <p:nvSpPr>
          <p:cNvPr id="12299" name="Text Box 49"/>
          <p:cNvSpPr txBox="1">
            <a:spLocks noChangeArrowheads="1"/>
          </p:cNvSpPr>
          <p:nvPr/>
        </p:nvSpPr>
        <p:spPr bwMode="auto">
          <a:xfrm>
            <a:off x="542925" y="228600"/>
            <a:ext cx="1163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3200" b="1">
                <a:solidFill>
                  <a:srgbClr val="FF33CC"/>
                </a:solidFill>
              </a:rPr>
              <a:t>Bài 3</a:t>
            </a:r>
          </a:p>
        </p:txBody>
      </p:sp>
      <p:sp>
        <p:nvSpPr>
          <p:cNvPr id="12300" name="WordArt 50" descr="White marble"/>
          <p:cNvSpPr>
            <a:spLocks noChangeArrowheads="1" noChangeShapeType="1" noTextEdit="1"/>
          </p:cNvSpPr>
          <p:nvPr/>
        </p:nvSpPr>
        <p:spPr bwMode="auto">
          <a:xfrm>
            <a:off x="2057400" y="457200"/>
            <a:ext cx="4114800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THƯ ĐiỆN TỬ EMAIL</a:t>
            </a:r>
            <a:endParaRPr lang="en-US" sz="3600" kern="10">
              <a:ln w="9525">
                <a:round/>
                <a:headEnd/>
                <a:tailEnd/>
              </a:ln>
              <a:blipFill dpi="0" rotWithShape="0">
                <a:blip r:embed="rId5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8915400" cy="2514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ounded Rectangle 18"/>
          <p:cNvSpPr/>
          <p:nvPr/>
        </p:nvSpPr>
        <p:spPr>
          <a:xfrm>
            <a:off x="4648200" y="4800600"/>
            <a:ext cx="40386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400" dirty="0">
                <a:solidFill>
                  <a:schemeClr val="tx1"/>
                </a:solidFill>
              </a:rPr>
              <a:t>Khi không sử dụng hộp thư nữa em phải đăng xuất (thoát) khỏ hộp thư.</a:t>
            </a:r>
          </a:p>
          <a:p>
            <a:pPr>
              <a:defRPr/>
            </a:pPr>
            <a:r>
              <a:rPr lang="en-GB" sz="2400" dirty="0">
                <a:solidFill>
                  <a:schemeClr val="tx1"/>
                </a:solidFill>
              </a:rPr>
              <a:t>Nháy chuột vào              rồi chọn                .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86400"/>
            <a:ext cx="6096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6248400"/>
            <a:ext cx="809625" cy="257175"/>
          </a:xfrm>
          <a:prstGeom prst="rect">
            <a:avLst/>
          </a:prstGeom>
          <a:solidFill>
            <a:srgbClr val="0070C0"/>
          </a:solidFill>
          <a:ln w="9525">
            <a:solidFill>
              <a:srgbClr val="FF0000"/>
            </a:solidFill>
            <a:miter lim="800000"/>
            <a:headEnd/>
            <a:tailEnd/>
          </a:ln>
        </p:spPr>
      </p:pic>
      <p:cxnSp>
        <p:nvCxnSpPr>
          <p:cNvPr id="22" name="Elbow Connector 21"/>
          <p:cNvCxnSpPr>
            <a:stCxn id="19" idx="0"/>
          </p:cNvCxnSpPr>
          <p:nvPr/>
        </p:nvCxnSpPr>
        <p:spPr>
          <a:xfrm rot="5400000" flipH="1" flipV="1">
            <a:off x="6076950" y="3943350"/>
            <a:ext cx="1447800" cy="2667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336"/>
          <p:cNvSpPr>
            <a:spLocks noChangeShapeType="1"/>
          </p:cNvSpPr>
          <p:nvPr/>
        </p:nvSpPr>
        <p:spPr bwMode="auto">
          <a:xfrm>
            <a:off x="0" y="9144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Rectangle 338"/>
          <p:cNvSpPr>
            <a:spLocks noChangeArrowheads="1"/>
          </p:cNvSpPr>
          <p:nvPr/>
        </p:nvSpPr>
        <p:spPr bwMode="auto">
          <a:xfrm>
            <a:off x="0" y="914400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pic>
        <p:nvPicPr>
          <p:cNvPr id="13317" name="Picture 40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0" descr="ba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-36513"/>
            <a:ext cx="3725863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-793" y="5585619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0" y="1371600"/>
            <a:ext cx="876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i="1" dirty="0">
                <a:solidFill>
                  <a:srgbClr val="FF6600"/>
                </a:solidFill>
                <a:latin typeface="+mn-lt"/>
              </a:rPr>
              <a:t>3. Nhận và gửi thư điện tử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81000" y="1752600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B0F0"/>
                </a:solidFill>
                <a:latin typeface="+mn-lt"/>
              </a:rPr>
              <a:t>b)Soạn, gửi thư</a:t>
            </a:r>
          </a:p>
        </p:txBody>
      </p:sp>
      <p:sp>
        <p:nvSpPr>
          <p:cNvPr id="14" name="Text Box 49"/>
          <p:cNvSpPr txBox="1">
            <a:spLocks noChangeArrowheads="1"/>
          </p:cNvSpPr>
          <p:nvPr/>
        </p:nvSpPr>
        <p:spPr bwMode="auto">
          <a:xfrm>
            <a:off x="542925" y="369888"/>
            <a:ext cx="1163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3200" b="1">
                <a:solidFill>
                  <a:srgbClr val="FF33CC"/>
                </a:solidFill>
              </a:rPr>
              <a:t>Bài 3</a:t>
            </a:r>
          </a:p>
        </p:txBody>
      </p:sp>
      <p:sp>
        <p:nvSpPr>
          <p:cNvPr id="13325" name="WordArt 50" descr="White marble"/>
          <p:cNvSpPr>
            <a:spLocks noChangeArrowheads="1" noChangeShapeType="1" noTextEdit="1"/>
          </p:cNvSpPr>
          <p:nvPr/>
        </p:nvSpPr>
        <p:spPr bwMode="auto">
          <a:xfrm>
            <a:off x="2057400" y="457200"/>
            <a:ext cx="4114800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THƯ ĐiỆN TỬ EMAIL</a:t>
            </a:r>
            <a:endParaRPr lang="en-US" sz="3600" kern="10">
              <a:ln w="9525">
                <a:round/>
                <a:headEnd/>
                <a:tailEnd/>
              </a:ln>
              <a:blipFill dpi="0" rotWithShape="0">
                <a:blip r:embed="rId5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2209800"/>
            <a:ext cx="8839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latin typeface="+mn-lt"/>
              </a:rPr>
              <a:t>Để soạn thư điện tử có nội dung tương tự bên dưới rồi gửi cho bạn, em thực hiện theo bước sau: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04800" y="2971800"/>
            <a:ext cx="8839200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latin typeface="+mn-lt"/>
              </a:rPr>
              <a:t>Chào bạn ....!</a:t>
            </a:r>
          </a:p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latin typeface="+mn-lt"/>
              </a:rPr>
              <a:t>Hôm nay mình được học về thư điện tử (Email). Mình đã đăng kí được 1 tài khoản thư điện tử. Địa chỉ thư điện tử của mình là </a:t>
            </a:r>
            <a:r>
              <a:rPr lang="en-US" altLang="vi-VN" sz="2800" b="1" dirty="0">
                <a:latin typeface="+mn-lt"/>
                <a:hlinkClick r:id="rId6"/>
              </a:rPr>
              <a:t>ngothinghi90@gmail.com</a:t>
            </a:r>
            <a:r>
              <a:rPr lang="en-US" altLang="vi-VN" sz="2800" b="1" dirty="0">
                <a:latin typeface="+mn-lt"/>
              </a:rPr>
              <a:t>.</a:t>
            </a:r>
          </a:p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latin typeface="+mn-lt"/>
              </a:rPr>
              <a:t>Từ nay chúng mình sẽ cùng nhau chia sẻ, học tập qua thư điện tử.</a:t>
            </a:r>
          </a:p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latin typeface="+mn-lt"/>
              </a:rPr>
              <a:t>Chào tạm biệt! Nhận thư nhớ trả lời mình nhé.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8" grpId="0"/>
      <p:bldP spid="14" grpId="0"/>
      <p:bldP spid="16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336"/>
          <p:cNvSpPr>
            <a:spLocks noChangeShapeType="1"/>
          </p:cNvSpPr>
          <p:nvPr/>
        </p:nvSpPr>
        <p:spPr bwMode="auto">
          <a:xfrm>
            <a:off x="0" y="9144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Rectangle 338"/>
          <p:cNvSpPr>
            <a:spLocks noChangeArrowheads="1"/>
          </p:cNvSpPr>
          <p:nvPr/>
        </p:nvSpPr>
        <p:spPr bwMode="auto">
          <a:xfrm>
            <a:off x="0" y="914400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pic>
        <p:nvPicPr>
          <p:cNvPr id="14341" name="Picture 40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0" descr="ba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-36513"/>
            <a:ext cx="3725863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-793" y="5585619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Text Box 49"/>
          <p:cNvSpPr txBox="1">
            <a:spLocks noChangeArrowheads="1"/>
          </p:cNvSpPr>
          <p:nvPr/>
        </p:nvSpPr>
        <p:spPr bwMode="auto">
          <a:xfrm>
            <a:off x="542925" y="228600"/>
            <a:ext cx="1163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3200" b="1">
                <a:solidFill>
                  <a:srgbClr val="FF33CC"/>
                </a:solidFill>
              </a:rPr>
              <a:t>Bài 3</a:t>
            </a:r>
          </a:p>
        </p:txBody>
      </p:sp>
      <p:sp>
        <p:nvSpPr>
          <p:cNvPr id="14347" name="WordArt 50" descr="White marble"/>
          <p:cNvSpPr>
            <a:spLocks noChangeArrowheads="1" noChangeShapeType="1" noTextEdit="1"/>
          </p:cNvSpPr>
          <p:nvPr/>
        </p:nvSpPr>
        <p:spPr bwMode="auto">
          <a:xfrm>
            <a:off x="2057400" y="457200"/>
            <a:ext cx="4114800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THƯ ĐiỆN TỬ EMAIL</a:t>
            </a:r>
            <a:endParaRPr lang="en-US" sz="3600" kern="10">
              <a:ln w="9525">
                <a:round/>
                <a:headEnd/>
                <a:tailEnd/>
              </a:ln>
              <a:blipFill dpi="0" rotWithShape="0">
                <a:blip r:embed="rId5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57400"/>
            <a:ext cx="1628775" cy="3152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ounded Rectangle 19"/>
          <p:cNvSpPr/>
          <p:nvPr/>
        </p:nvSpPr>
        <p:spPr>
          <a:xfrm>
            <a:off x="4495800" y="2590800"/>
            <a:ext cx="32004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>
                <a:solidFill>
                  <a:srgbClr val="FF33CC"/>
                </a:solidFill>
              </a:rPr>
              <a:t>B1:Nháy chuột vào đây để bắt đầu soạn thư.</a:t>
            </a:r>
          </a:p>
        </p:txBody>
      </p:sp>
      <p:cxnSp>
        <p:nvCxnSpPr>
          <p:cNvPr id="22" name="Straight Arrow Connector 21"/>
          <p:cNvCxnSpPr>
            <a:stCxn id="20" idx="1"/>
          </p:cNvCxnSpPr>
          <p:nvPr/>
        </p:nvCxnSpPr>
        <p:spPr>
          <a:xfrm rot="10800000">
            <a:off x="2667000" y="3200400"/>
            <a:ext cx="18288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336"/>
          <p:cNvSpPr>
            <a:spLocks noChangeShapeType="1"/>
          </p:cNvSpPr>
          <p:nvPr/>
        </p:nvSpPr>
        <p:spPr bwMode="auto">
          <a:xfrm>
            <a:off x="0" y="9144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3" name="Rectangle 338"/>
          <p:cNvSpPr>
            <a:spLocks noChangeArrowheads="1"/>
          </p:cNvSpPr>
          <p:nvPr/>
        </p:nvSpPr>
        <p:spPr bwMode="auto">
          <a:xfrm>
            <a:off x="0" y="914400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pic>
        <p:nvPicPr>
          <p:cNvPr id="15365" name="Picture 40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10" descr="ba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-36513"/>
            <a:ext cx="3725863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-793" y="5585619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0" name="Text Box 49"/>
          <p:cNvSpPr txBox="1">
            <a:spLocks noChangeArrowheads="1"/>
          </p:cNvSpPr>
          <p:nvPr/>
        </p:nvSpPr>
        <p:spPr bwMode="auto">
          <a:xfrm>
            <a:off x="542925" y="228600"/>
            <a:ext cx="1163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3200" b="1">
                <a:solidFill>
                  <a:srgbClr val="FF33CC"/>
                </a:solidFill>
              </a:rPr>
              <a:t>Bài 3</a:t>
            </a:r>
          </a:p>
        </p:txBody>
      </p:sp>
      <p:sp>
        <p:nvSpPr>
          <p:cNvPr id="15371" name="WordArt 50" descr="White marble"/>
          <p:cNvSpPr>
            <a:spLocks noChangeArrowheads="1" noChangeShapeType="1" noTextEdit="1"/>
          </p:cNvSpPr>
          <p:nvPr/>
        </p:nvSpPr>
        <p:spPr bwMode="auto">
          <a:xfrm>
            <a:off x="2057400" y="457200"/>
            <a:ext cx="4114800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THƯ ĐiỆN TỬ EMAIL</a:t>
            </a:r>
            <a:endParaRPr lang="en-US" sz="3600" kern="10">
              <a:ln w="9525">
                <a:round/>
                <a:headEnd/>
                <a:tailEnd/>
              </a:ln>
              <a:blipFill dpi="0" rotWithShape="0">
                <a:blip r:embed="rId5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943600" y="1828800"/>
            <a:ext cx="32004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FF33CC"/>
                </a:solidFill>
              </a:rPr>
              <a:t>B2:Gõ địa chỉ thư điện tử của người nhận vào ô địa chỉ.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200"/>
            <a:ext cx="4714875" cy="35544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Arrow Connector 16"/>
          <p:cNvCxnSpPr>
            <a:stCxn id="20" idx="1"/>
          </p:cNvCxnSpPr>
          <p:nvPr/>
        </p:nvCxnSpPr>
        <p:spPr>
          <a:xfrm rot="10800000">
            <a:off x="1066800" y="2133600"/>
            <a:ext cx="48768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5334000" y="3733800"/>
            <a:ext cx="3810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FF33CC"/>
                </a:solidFill>
              </a:rPr>
              <a:t>B3: Gõ tiêu đề cho bức thư</a:t>
            </a:r>
          </a:p>
        </p:txBody>
      </p:sp>
      <p:cxnSp>
        <p:nvCxnSpPr>
          <p:cNvPr id="19" name="Straight Arrow Connector 18"/>
          <p:cNvCxnSpPr>
            <a:stCxn id="18" idx="1"/>
          </p:cNvCxnSpPr>
          <p:nvPr/>
        </p:nvCxnSpPr>
        <p:spPr>
          <a:xfrm rot="10800000">
            <a:off x="1219200" y="2514600"/>
            <a:ext cx="4114800" cy="1714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4724400" y="5334000"/>
            <a:ext cx="3810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FF33CC"/>
                </a:solidFill>
              </a:rPr>
              <a:t>B4: Gõ nội dung thư.</a:t>
            </a:r>
          </a:p>
        </p:txBody>
      </p:sp>
      <p:cxnSp>
        <p:nvCxnSpPr>
          <p:cNvPr id="32" name="Straight Arrow Connector 31"/>
          <p:cNvCxnSpPr>
            <a:stCxn id="30" idx="1"/>
          </p:cNvCxnSpPr>
          <p:nvPr/>
        </p:nvCxnSpPr>
        <p:spPr>
          <a:xfrm rot="10800000">
            <a:off x="3581400" y="4724400"/>
            <a:ext cx="1143000" cy="11049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7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764088"/>
            <a:ext cx="9144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ounded Rectangle 32"/>
          <p:cNvSpPr/>
          <p:nvPr/>
        </p:nvSpPr>
        <p:spPr>
          <a:xfrm>
            <a:off x="1143000" y="5638800"/>
            <a:ext cx="3048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FF33CC"/>
                </a:solidFill>
              </a:rPr>
              <a:t>B5:Chọn nút gửi</a:t>
            </a:r>
          </a:p>
        </p:txBody>
      </p:sp>
      <p:cxnSp>
        <p:nvCxnSpPr>
          <p:cNvPr id="35" name="Straight Arrow Connector 34"/>
          <p:cNvCxnSpPr>
            <a:stCxn id="33" idx="0"/>
            <a:endCxn id="34819" idx="3"/>
          </p:cNvCxnSpPr>
          <p:nvPr/>
        </p:nvCxnSpPr>
        <p:spPr>
          <a:xfrm rot="16200000" flipV="1">
            <a:off x="1672431" y="4644232"/>
            <a:ext cx="693737" cy="1295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  <p:bldP spid="30" grpId="0" animBg="1"/>
      <p:bldP spid="3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36"/>
          <p:cNvSpPr>
            <a:spLocks noChangeShapeType="1"/>
          </p:cNvSpPr>
          <p:nvPr/>
        </p:nvSpPr>
        <p:spPr bwMode="auto">
          <a:xfrm>
            <a:off x="0" y="9144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338"/>
          <p:cNvSpPr>
            <a:spLocks noChangeArrowheads="1"/>
          </p:cNvSpPr>
          <p:nvPr/>
        </p:nvSpPr>
        <p:spPr bwMode="auto">
          <a:xfrm>
            <a:off x="0" y="914400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pic>
        <p:nvPicPr>
          <p:cNvPr id="16389" name="Picture 40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0" descr="ba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-36513"/>
            <a:ext cx="3725863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-793" y="5585619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4" name="Text Box 49"/>
          <p:cNvSpPr txBox="1">
            <a:spLocks noChangeArrowheads="1"/>
          </p:cNvSpPr>
          <p:nvPr/>
        </p:nvSpPr>
        <p:spPr bwMode="auto">
          <a:xfrm>
            <a:off x="542925" y="228600"/>
            <a:ext cx="1163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3200" b="1">
                <a:solidFill>
                  <a:srgbClr val="FF33CC"/>
                </a:solidFill>
              </a:rPr>
              <a:t>Bài 3</a:t>
            </a:r>
          </a:p>
        </p:txBody>
      </p:sp>
      <p:sp>
        <p:nvSpPr>
          <p:cNvPr id="16395" name="WordArt 50" descr="White marble"/>
          <p:cNvSpPr>
            <a:spLocks noChangeArrowheads="1" noChangeShapeType="1" noTextEdit="1"/>
          </p:cNvSpPr>
          <p:nvPr/>
        </p:nvSpPr>
        <p:spPr bwMode="auto">
          <a:xfrm>
            <a:off x="2057400" y="457200"/>
            <a:ext cx="4114800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THƯ ĐiỆN TỬ EMAIL</a:t>
            </a:r>
            <a:endParaRPr lang="en-US" sz="3600" kern="10">
              <a:ln w="9525">
                <a:round/>
                <a:headEnd/>
                <a:tailEnd/>
              </a:ln>
              <a:blipFill dpi="0" rotWithShape="0">
                <a:blip r:embed="rId5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  <p:sp>
        <p:nvSpPr>
          <p:cNvPr id="15" name="Text Box 343"/>
          <p:cNvSpPr txBox="1">
            <a:spLocks noChangeArrowheads="1"/>
          </p:cNvSpPr>
          <p:nvPr/>
        </p:nvSpPr>
        <p:spPr bwMode="auto">
          <a:xfrm>
            <a:off x="457200" y="1447800"/>
            <a:ext cx="868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dirty="0">
                <a:solidFill>
                  <a:srgbClr val="0070C0"/>
                </a:solidFill>
                <a:latin typeface="+mn-lt"/>
              </a:rPr>
              <a:t>Điền tên người dùng,tên nhà cung cấp dịch vụ điện tử vào ô trống trong bảng sau: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0" y="2362200"/>
          <a:ext cx="9067800" cy="3430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2667000"/>
                <a:gridCol w="2743200"/>
              </a:tblGrid>
              <a:tr h="88168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FF33CC"/>
                          </a:solidFill>
                        </a:rPr>
                        <a:t>Địa</a:t>
                      </a:r>
                      <a:r>
                        <a:rPr lang="en-GB" sz="2400" baseline="0" dirty="0" smtClean="0">
                          <a:solidFill>
                            <a:srgbClr val="FF33CC"/>
                          </a:solidFill>
                        </a:rPr>
                        <a:t> chỉ thư điện tử</a:t>
                      </a:r>
                      <a:endParaRPr lang="en-GB" sz="2400" dirty="0">
                        <a:solidFill>
                          <a:srgbClr val="FF33CC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FF33CC"/>
                          </a:solidFill>
                        </a:rPr>
                        <a:t>Tên</a:t>
                      </a:r>
                      <a:r>
                        <a:rPr lang="en-GB" sz="2400" baseline="0" dirty="0" smtClean="0">
                          <a:solidFill>
                            <a:srgbClr val="FF33CC"/>
                          </a:solidFill>
                        </a:rPr>
                        <a:t> người dùng</a:t>
                      </a:r>
                      <a:endParaRPr lang="en-GB" sz="2400" dirty="0">
                        <a:solidFill>
                          <a:srgbClr val="FF33CC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FF33CC"/>
                          </a:solidFill>
                        </a:rPr>
                        <a:t>Tên</a:t>
                      </a:r>
                      <a:r>
                        <a:rPr lang="en-GB" sz="2400" baseline="0" dirty="0" smtClean="0">
                          <a:solidFill>
                            <a:srgbClr val="FF33CC"/>
                          </a:solidFill>
                        </a:rPr>
                        <a:t> nhà cung cấp dịch vụ</a:t>
                      </a:r>
                      <a:endParaRPr lang="en-GB" sz="2400" dirty="0">
                        <a:solidFill>
                          <a:srgbClr val="FF33CC"/>
                        </a:solidFill>
                      </a:endParaRPr>
                    </a:p>
                  </a:txBody>
                  <a:tcPr marT="45719" marB="45719"/>
                </a:tc>
              </a:tr>
              <a:tr h="50978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Tronghieu2006@gmail.com</a:t>
                      </a:r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T="45719" marB="45719"/>
                </a:tc>
              </a:tr>
              <a:tr h="50978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Nguyenvanhung5a@gmail.com</a:t>
                      </a:r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</a:tr>
              <a:tr h="50978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thuyan.141006@yahoo.com</a:t>
                      </a:r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</a:tr>
              <a:tr h="50978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phamvanbinh5a@yahoo.com</a:t>
                      </a:r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</a:tr>
              <a:tr h="50978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Tran.khiem.31.03.2006@gmail.com</a:t>
                      </a:r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</a:tr>
            </a:tbl>
          </a:graphicData>
        </a:graphic>
      </p:graphicFrame>
      <p:sp>
        <p:nvSpPr>
          <p:cNvPr id="16427" name="Text Box 49"/>
          <p:cNvSpPr txBox="1">
            <a:spLocks noChangeArrowheads="1"/>
          </p:cNvSpPr>
          <p:nvPr/>
        </p:nvSpPr>
        <p:spPr bwMode="auto">
          <a:xfrm>
            <a:off x="533400" y="228600"/>
            <a:ext cx="1163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3200" b="1">
                <a:solidFill>
                  <a:srgbClr val="FF33CC"/>
                </a:solidFill>
              </a:rPr>
              <a:t>Bài 3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962400" y="3276600"/>
            <a:ext cx="172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6600"/>
                </a:solidFill>
              </a:rPr>
              <a:t>Tronghieu2006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781800" y="3276600"/>
            <a:ext cx="1287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FF"/>
                </a:solidFill>
              </a:rPr>
              <a:t>Gmail.com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962400" y="3810000"/>
            <a:ext cx="2120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6600"/>
                </a:solidFill>
              </a:rPr>
              <a:t>Nguyenvanhung5a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858000" y="3810000"/>
            <a:ext cx="1287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FF"/>
                </a:solidFill>
              </a:rPr>
              <a:t>Gmail.com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962400" y="4343400"/>
            <a:ext cx="178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6600"/>
                </a:solidFill>
              </a:rPr>
              <a:t>Thuyan.141006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010400" y="4419600"/>
            <a:ext cx="1312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FF"/>
                </a:solidFill>
              </a:rPr>
              <a:t>yahoo.com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038600" y="4800600"/>
            <a:ext cx="1825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6600"/>
                </a:solidFill>
              </a:rPr>
              <a:t>phamvanbinh5a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934200" y="4876800"/>
            <a:ext cx="1312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FF"/>
                </a:solidFill>
              </a:rPr>
              <a:t>yahoo.com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733800" y="5334000"/>
            <a:ext cx="2547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6600"/>
                </a:solidFill>
              </a:rPr>
              <a:t>Tran.khiem.31.03.2006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6934200" y="5410200"/>
            <a:ext cx="1287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FF"/>
                </a:solidFill>
              </a:rPr>
              <a:t>Gmail.com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36"/>
          <p:cNvSpPr>
            <a:spLocks noChangeShapeType="1"/>
          </p:cNvSpPr>
          <p:nvPr/>
        </p:nvSpPr>
        <p:spPr bwMode="auto">
          <a:xfrm>
            <a:off x="0" y="9144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338"/>
          <p:cNvSpPr>
            <a:spLocks noChangeArrowheads="1"/>
          </p:cNvSpPr>
          <p:nvPr/>
        </p:nvSpPr>
        <p:spPr bwMode="auto">
          <a:xfrm>
            <a:off x="0" y="914400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pic>
        <p:nvPicPr>
          <p:cNvPr id="16389" name="Picture 40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0" descr="ba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-36513"/>
            <a:ext cx="3725863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-793" y="5585619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4" name="Text Box 49"/>
          <p:cNvSpPr txBox="1">
            <a:spLocks noChangeArrowheads="1"/>
          </p:cNvSpPr>
          <p:nvPr/>
        </p:nvSpPr>
        <p:spPr bwMode="auto">
          <a:xfrm>
            <a:off x="542925" y="228600"/>
            <a:ext cx="1163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3200" b="1">
                <a:solidFill>
                  <a:srgbClr val="FF33CC"/>
                </a:solidFill>
              </a:rPr>
              <a:t>Bài 3</a:t>
            </a:r>
          </a:p>
        </p:txBody>
      </p:sp>
      <p:sp>
        <p:nvSpPr>
          <p:cNvPr id="16395" name="WordArt 50" descr="White marble"/>
          <p:cNvSpPr>
            <a:spLocks noChangeArrowheads="1" noChangeShapeType="1" noTextEdit="1"/>
          </p:cNvSpPr>
          <p:nvPr/>
        </p:nvSpPr>
        <p:spPr bwMode="auto">
          <a:xfrm>
            <a:off x="2057400" y="457200"/>
            <a:ext cx="4114800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THƯ ĐiỆN TỬ EMAIL</a:t>
            </a:r>
            <a:endParaRPr lang="en-US" sz="3600" kern="10">
              <a:ln w="9525">
                <a:round/>
                <a:headEnd/>
                <a:tailEnd/>
              </a:ln>
              <a:blipFill dpi="0" rotWithShape="0">
                <a:blip r:embed="rId5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  <p:sp>
        <p:nvSpPr>
          <p:cNvPr id="16427" name="Text Box 49"/>
          <p:cNvSpPr txBox="1">
            <a:spLocks noChangeArrowheads="1"/>
          </p:cNvSpPr>
          <p:nvPr/>
        </p:nvSpPr>
        <p:spPr bwMode="auto">
          <a:xfrm>
            <a:off x="533400" y="228600"/>
            <a:ext cx="1163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3200" b="1">
                <a:solidFill>
                  <a:srgbClr val="FF33CC"/>
                </a:solidFill>
              </a:rPr>
              <a:t>Bài 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28600" y="1413301"/>
            <a:ext cx="891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19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2006,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5a.Hãy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" y="2895600"/>
            <a:ext cx="6934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  <a:hlinkClick r:id="rId6"/>
              </a:rPr>
              <a:t>nvbinh.19.5.2006@gmail.com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  <a:hlinkClick r:id="rId7"/>
              </a:rPr>
              <a:t>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hlinkClick r:id="rId7"/>
              </a:rPr>
              <a:t>vbinh*19.5.2006@gmail.com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  <a:hlinkClick r:id="rId8"/>
              </a:rPr>
              <a:t>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hlinkClick r:id="rId8"/>
              </a:rPr>
              <a:t>vbinh5A@yahoo.com.vn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  <a:hlinkClick r:id="rId9"/>
              </a:rPr>
              <a:t>nvbính90506@yahoo.com.vn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inhnv.19.5.2006@gmail.com</a:t>
            </a:r>
            <a:endParaRPr lang="en-US" sz="4000" u="sng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6771405" y="2867889"/>
            <a:ext cx="533400" cy="6096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6812970" y="3532905"/>
            <a:ext cx="533400" cy="6096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6840680" y="4211780"/>
            <a:ext cx="533400" cy="6096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6840680" y="4788426"/>
            <a:ext cx="533400" cy="6096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812970" y="5398026"/>
            <a:ext cx="533400" cy="6096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771405" y="2916382"/>
            <a:ext cx="533400" cy="477978"/>
          </a:xfrm>
          <a:prstGeom prst="round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sym typeface="Wingdings 2"/>
              </a:rPr>
              <a:t>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840680" y="4277591"/>
            <a:ext cx="533400" cy="477978"/>
          </a:xfrm>
          <a:prstGeom prst="round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sym typeface="Wingdings 2"/>
              </a:rPr>
              <a:t>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896100" y="4821380"/>
            <a:ext cx="533400" cy="477978"/>
          </a:xfrm>
          <a:prstGeom prst="round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sym typeface="Wingdings 2"/>
              </a:rPr>
              <a:t>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840680" y="5501937"/>
            <a:ext cx="533400" cy="477978"/>
          </a:xfrm>
          <a:prstGeom prst="round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sym typeface="Wingdings 2"/>
              </a:rPr>
              <a:t>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9980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0" y="47368"/>
            <a:ext cx="9067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GHI NHỚ</a:t>
            </a:r>
            <a:endParaRPr lang="en-US" dirty="0"/>
          </a:p>
        </p:txBody>
      </p:sp>
      <p:sp>
        <p:nvSpPr>
          <p:cNvPr id="2" name="Vertical Scroll 1"/>
          <p:cNvSpPr/>
          <p:nvPr/>
        </p:nvSpPr>
        <p:spPr>
          <a:xfrm>
            <a:off x="0" y="1300096"/>
            <a:ext cx="9067800" cy="5557904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-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bè,người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chóng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(email)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internet.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dùng@gmail.com hay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dùng@yahoo.com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bí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  <p:pic>
        <p:nvPicPr>
          <p:cNvPr id="4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0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829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895600"/>
            <a:ext cx="3162300" cy="3450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2000" y="1219200"/>
            <a:ext cx="776571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EMAIL LÀ GÌ?</a:t>
            </a:r>
            <a:endParaRPr lang="en-US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419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2"/>
          <p:cNvGrpSpPr/>
          <p:nvPr/>
        </p:nvGrpSpPr>
        <p:grpSpPr>
          <a:xfrm>
            <a:off x="-25400" y="410633"/>
            <a:ext cx="1629410" cy="309880"/>
            <a:chOff x="12" y="410"/>
            <a:chExt cx="2566" cy="680"/>
          </a:xfrm>
        </p:grpSpPr>
        <p:sp>
          <p:nvSpPr>
            <p:cNvPr id="3" name="矩形 18"/>
            <p:cNvSpPr/>
            <p:nvPr/>
          </p:nvSpPr>
          <p:spPr>
            <a:xfrm>
              <a:off x="2111" y="410"/>
              <a:ext cx="115" cy="680"/>
            </a:xfrm>
            <a:prstGeom prst="rect">
              <a:avLst/>
            </a:prstGeom>
            <a:solidFill>
              <a:srgbClr val="B81A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ea typeface="造字工房悦黑体验版常规体" pitchFamily="50" charset="-122"/>
              </a:endParaRPr>
            </a:p>
          </p:txBody>
        </p:sp>
        <p:sp>
          <p:nvSpPr>
            <p:cNvPr id="4" name="矩形 19"/>
            <p:cNvSpPr/>
            <p:nvPr/>
          </p:nvSpPr>
          <p:spPr>
            <a:xfrm>
              <a:off x="2478" y="735"/>
              <a:ext cx="100" cy="355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ea typeface="造字工房悦黑体验版常规体" pitchFamily="50" charset="-122"/>
              </a:endParaRPr>
            </a:p>
          </p:txBody>
        </p:sp>
        <p:sp>
          <p:nvSpPr>
            <p:cNvPr id="5" name="矩形 20"/>
            <p:cNvSpPr/>
            <p:nvPr/>
          </p:nvSpPr>
          <p:spPr>
            <a:xfrm>
              <a:off x="12" y="410"/>
              <a:ext cx="2003" cy="680"/>
            </a:xfrm>
            <a:prstGeom prst="rect">
              <a:avLst/>
            </a:prstGeom>
            <a:solidFill>
              <a:srgbClr val="F487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ea typeface="造字工房悦黑体验版常规体" pitchFamily="50" charset="-122"/>
              </a:endParaRPr>
            </a:p>
          </p:txBody>
        </p:sp>
        <p:sp>
          <p:nvSpPr>
            <p:cNvPr id="6" name="矩形 21"/>
            <p:cNvSpPr/>
            <p:nvPr/>
          </p:nvSpPr>
          <p:spPr>
            <a:xfrm>
              <a:off x="2312" y="576"/>
              <a:ext cx="120" cy="514"/>
            </a:xfrm>
            <a:prstGeom prst="rect">
              <a:avLst/>
            </a:prstGeom>
            <a:solidFill>
              <a:srgbClr val="BDA8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ea typeface="造字工房悦黑体验版常规体" pitchFamily="50" charset="-122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343660" y="372886"/>
            <a:ext cx="78003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b="1" i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Ưu</a:t>
            </a:r>
            <a:r>
              <a:rPr lang="en-US" sz="3200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điểm</a:t>
            </a:r>
            <a:r>
              <a:rPr lang="en-US" sz="3200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của</a:t>
            </a:r>
            <a:r>
              <a:rPr lang="en-US" sz="3200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Email</a:t>
            </a:r>
            <a:endParaRPr lang="en-US" sz="32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3" name="직선 연결선 76"/>
          <p:cNvCxnSpPr/>
          <p:nvPr/>
        </p:nvCxnSpPr>
        <p:spPr>
          <a:xfrm flipH="1">
            <a:off x="4108" y="940871"/>
            <a:ext cx="1218408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66395" y="4229387"/>
            <a:ext cx="18821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 err="1" smtClean="0">
                <a:solidFill>
                  <a:srgbClr val="000099"/>
                </a:solidFill>
              </a:rPr>
              <a:t>Tiết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kiệm</a:t>
            </a:r>
            <a:r>
              <a:rPr lang="en-US" sz="3600" b="1" dirty="0" smtClean="0">
                <a:solidFill>
                  <a:srgbClr val="000099"/>
                </a:solidFill>
              </a:rPr>
              <a:t> chi </a:t>
            </a:r>
            <a:r>
              <a:rPr lang="en-US" sz="3600" b="1" dirty="0" err="1" smtClean="0">
                <a:solidFill>
                  <a:srgbClr val="000099"/>
                </a:solidFill>
              </a:rPr>
              <a:t>phí</a:t>
            </a:r>
            <a:endParaRPr lang="en-US" sz="3600" b="1" dirty="0">
              <a:solidFill>
                <a:srgbClr val="000099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94280" y="1676509"/>
            <a:ext cx="1772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Thời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gian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tức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thời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03859" y="4598718"/>
            <a:ext cx="1946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 err="1" smtClean="0">
                <a:solidFill>
                  <a:srgbClr val="000099"/>
                </a:solidFill>
              </a:rPr>
              <a:t>Gửi</a:t>
            </a: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</a:rPr>
              <a:t>cho</a:t>
            </a: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</a:rPr>
              <a:t>nhiều</a:t>
            </a: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</a:rPr>
              <a:t>người</a:t>
            </a:r>
            <a:endParaRPr lang="en-US" sz="3200" b="1" dirty="0">
              <a:solidFill>
                <a:srgbClr val="000099"/>
              </a:solidFill>
            </a:endParaRPr>
          </a:p>
        </p:txBody>
      </p:sp>
      <p:pic>
        <p:nvPicPr>
          <p:cNvPr id="47106" name="Picture 2" descr="Káº¿t quáº£ hÃ¬nh áº£nh cho money bag ico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9220" y="1282700"/>
            <a:ext cx="2603500" cy="260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08" name="Picture 4" descr="HÃ¬nh áº£nh cÃ³ liÃªn qua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632201"/>
            <a:ext cx="2609850" cy="260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12" name="Picture 8" descr="Káº¿t quáº£ hÃ¬nh áº£nh cho more people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45" y="1994526"/>
            <a:ext cx="2088931" cy="1637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6934200" y="1695268"/>
            <a:ext cx="1600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Kèm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theo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tệp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tin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7114" name="Picture 10" descr="Káº¿t quáº£ hÃ¬nh áº£nh cho add file ic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787" y="3753612"/>
            <a:ext cx="2367026" cy="2367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96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6" grpId="0"/>
      <p:bldP spid="18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336"/>
          <p:cNvSpPr>
            <a:spLocks noChangeShapeType="1"/>
          </p:cNvSpPr>
          <p:nvPr/>
        </p:nvSpPr>
        <p:spPr bwMode="auto">
          <a:xfrm>
            <a:off x="0" y="9144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Rectangle 338"/>
          <p:cNvSpPr>
            <a:spLocks noChangeArrowheads="1"/>
          </p:cNvSpPr>
          <p:nvPr/>
        </p:nvSpPr>
        <p:spPr bwMode="auto">
          <a:xfrm>
            <a:off x="0" y="914400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98647" name="Text Box 343"/>
          <p:cNvSpPr txBox="1">
            <a:spLocks noChangeArrowheads="1"/>
          </p:cNvSpPr>
          <p:nvPr/>
        </p:nvSpPr>
        <p:spPr bwMode="auto">
          <a:xfrm>
            <a:off x="228600" y="1219200"/>
            <a:ext cx="868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 i="1" dirty="0">
                <a:solidFill>
                  <a:srgbClr val="FF6600"/>
                </a:solidFill>
              </a:rPr>
              <a:t>A.HOẠT  ĐỘNG CƠ BẢN</a:t>
            </a:r>
          </a:p>
        </p:txBody>
      </p:sp>
      <p:pic>
        <p:nvPicPr>
          <p:cNvPr id="3077" name="Picture 40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0" descr="ba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-36513"/>
            <a:ext cx="3725863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-793" y="5585619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0" y="1752600"/>
            <a:ext cx="876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i="1" dirty="0">
                <a:solidFill>
                  <a:srgbClr val="FF6600"/>
                </a:solidFill>
                <a:latin typeface="+mn-lt"/>
              </a:rPr>
              <a:t>1.Điạ chỉ thư điện tử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2286000"/>
            <a:ext cx="876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B0F0"/>
                </a:solidFill>
                <a:latin typeface="+mn-lt"/>
              </a:rPr>
              <a:t>Quan sát và đọc thông tin hình dưới đây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28600" y="3048000"/>
            <a:ext cx="4191000" cy="2362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4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Chào các bạn!</a:t>
            </a:r>
          </a:p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Mình là Bờm, học lớp 5A.</a:t>
            </a:r>
          </a:p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Địa chỉ thư điện tử của mình là:</a:t>
            </a:r>
          </a:p>
          <a:p>
            <a:pPr algn="ctr">
              <a:defRPr/>
            </a:pPr>
            <a:r>
              <a:rPr lang="en-GB" sz="2400" i="1" u="sng" dirty="0">
                <a:solidFill>
                  <a:srgbClr val="FF33CC"/>
                </a:solidFill>
              </a:rPr>
              <a:t>bomcungtrang</a:t>
            </a:r>
            <a:r>
              <a:rPr lang="en-GB" sz="2400" i="1" dirty="0">
                <a:solidFill>
                  <a:schemeClr val="tx1"/>
                </a:solidFill>
              </a:rPr>
              <a:t>@</a:t>
            </a:r>
            <a:r>
              <a:rPr lang="en-GB" sz="2400" i="1" u="sng" dirty="0">
                <a:solidFill>
                  <a:srgbClr val="00B050"/>
                </a:solidFill>
              </a:rPr>
              <a:t>gmail.com</a:t>
            </a:r>
          </a:p>
          <a:p>
            <a:pPr algn="ctr">
              <a:defRPr/>
            </a:pPr>
            <a:endParaRPr lang="en-GB" sz="24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GB" sz="2400" dirty="0"/>
          </a:p>
        </p:txBody>
      </p:sp>
      <p:sp>
        <p:nvSpPr>
          <p:cNvPr id="17" name="Rounded Rectangle 16"/>
          <p:cNvSpPr/>
          <p:nvPr/>
        </p:nvSpPr>
        <p:spPr>
          <a:xfrm>
            <a:off x="4953000" y="3048000"/>
            <a:ext cx="4191000" cy="2362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4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Chào các bạn!</a:t>
            </a:r>
          </a:p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Mình là Tễu, học lớp 5B.</a:t>
            </a:r>
          </a:p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Địa chỉ thư điện tử của mình là:</a:t>
            </a:r>
          </a:p>
          <a:p>
            <a:pPr algn="ctr">
              <a:defRPr/>
            </a:pPr>
            <a:r>
              <a:rPr lang="en-GB" sz="2400" i="1" u="sng" dirty="0">
                <a:solidFill>
                  <a:srgbClr val="FF33CC"/>
                </a:solidFill>
              </a:rPr>
              <a:t>teulop5b</a:t>
            </a:r>
            <a:r>
              <a:rPr lang="en-GB" sz="2400" i="1" dirty="0">
                <a:solidFill>
                  <a:schemeClr val="tx1"/>
                </a:solidFill>
              </a:rPr>
              <a:t>@</a:t>
            </a:r>
            <a:r>
              <a:rPr lang="en-GB" sz="2400" i="1" u="sng" dirty="0">
                <a:solidFill>
                  <a:srgbClr val="00B050"/>
                </a:solidFill>
              </a:rPr>
              <a:t>yahoo.com.vn</a:t>
            </a:r>
          </a:p>
          <a:p>
            <a:pPr algn="ctr">
              <a:defRPr/>
            </a:pPr>
            <a:endParaRPr lang="en-GB" sz="24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GB" sz="24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676400" y="4953000"/>
            <a:ext cx="1295400" cy="990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895600" y="5029200"/>
            <a:ext cx="3200400" cy="914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676400" y="5943600"/>
            <a:ext cx="24384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C00000"/>
                </a:solidFill>
              </a:rPr>
              <a:t>Tên người dùng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276600" y="4876800"/>
            <a:ext cx="2667000" cy="914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943600" y="4953000"/>
            <a:ext cx="1676400" cy="8382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724400" y="5791200"/>
            <a:ext cx="28956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C00000"/>
                </a:solidFill>
              </a:rPr>
              <a:t>Tên nhà cung cấp dịch vụ</a:t>
            </a:r>
          </a:p>
        </p:txBody>
      </p:sp>
      <p:sp>
        <p:nvSpPr>
          <p:cNvPr id="3092" name="Text Box 49"/>
          <p:cNvSpPr txBox="1">
            <a:spLocks noChangeArrowheads="1"/>
          </p:cNvSpPr>
          <p:nvPr/>
        </p:nvSpPr>
        <p:spPr bwMode="auto">
          <a:xfrm>
            <a:off x="542925" y="369888"/>
            <a:ext cx="1163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3200" b="1">
                <a:solidFill>
                  <a:srgbClr val="FF33CC"/>
                </a:solidFill>
              </a:rPr>
              <a:t>Bài 3</a:t>
            </a:r>
          </a:p>
        </p:txBody>
      </p:sp>
      <p:sp>
        <p:nvSpPr>
          <p:cNvPr id="35" name="WordArt 50" descr="White marble"/>
          <p:cNvSpPr>
            <a:spLocks noChangeArrowheads="1" noChangeShapeType="1" noTextEdit="1"/>
          </p:cNvSpPr>
          <p:nvPr/>
        </p:nvSpPr>
        <p:spPr bwMode="auto">
          <a:xfrm>
            <a:off x="1693863" y="430213"/>
            <a:ext cx="4114800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kern="10" dirty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THƯ ĐiỆN TỬ EMAIL</a:t>
            </a:r>
            <a:endParaRPr lang="en-US" sz="3600" kern="10" dirty="0">
              <a:ln w="9525">
                <a:round/>
                <a:headEnd/>
                <a:tailEnd/>
              </a:ln>
              <a:blipFill dpi="0" rotWithShape="0">
                <a:blip r:embed="rId5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47" grpId="0"/>
      <p:bldP spid="23" grpId="0"/>
      <p:bldP spid="18" grpId="0"/>
      <p:bldP spid="16" grpId="0" animBg="1"/>
      <p:bldP spid="17" grpId="0" animBg="1"/>
      <p:bldP spid="27" grpId="0" animBg="1"/>
      <p:bldP spid="32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38"/>
          <p:cNvSpPr>
            <a:spLocks noChangeShapeType="1"/>
          </p:cNvSpPr>
          <p:nvPr/>
        </p:nvSpPr>
        <p:spPr bwMode="auto">
          <a:xfrm>
            <a:off x="0" y="9144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099" name="Picture 40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1"/>
          <p:cNvSpPr>
            <a:spLocks noChangeArrowheads="1"/>
          </p:cNvSpPr>
          <p:nvPr/>
        </p:nvSpPr>
        <p:spPr bwMode="auto">
          <a:xfrm>
            <a:off x="0" y="914400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pic>
        <p:nvPicPr>
          <p:cNvPr id="4101" name="Picture 42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91400" y="5110163"/>
            <a:ext cx="1752600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0" descr="bar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-36513"/>
            <a:ext cx="3725863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6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6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-793" y="5585619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Text Box 49"/>
          <p:cNvSpPr txBox="1">
            <a:spLocks noChangeArrowheads="1"/>
          </p:cNvSpPr>
          <p:nvPr/>
        </p:nvSpPr>
        <p:spPr bwMode="auto">
          <a:xfrm>
            <a:off x="542925" y="369888"/>
            <a:ext cx="1163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3200" b="1">
                <a:solidFill>
                  <a:srgbClr val="FF33CC"/>
                </a:solidFill>
              </a:rPr>
              <a:t>Bài 3</a:t>
            </a:r>
          </a:p>
        </p:txBody>
      </p:sp>
      <p:sp>
        <p:nvSpPr>
          <p:cNvPr id="18" name="WordArt 50" descr="White marble"/>
          <p:cNvSpPr>
            <a:spLocks noChangeArrowheads="1" noChangeShapeType="1" noTextEdit="1"/>
          </p:cNvSpPr>
          <p:nvPr/>
        </p:nvSpPr>
        <p:spPr bwMode="auto">
          <a:xfrm>
            <a:off x="1693863" y="430213"/>
            <a:ext cx="4114800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kern="10" dirty="0">
                <a:ln w="9525">
                  <a:round/>
                  <a:headEnd/>
                  <a:tailEnd/>
                </a:ln>
                <a:blipFill dpi="0" rotWithShape="0">
                  <a:blip r:embed="rId6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THƯ ĐiỆN TỬ EMAIL</a:t>
            </a:r>
            <a:endParaRPr lang="en-US" sz="3600" kern="10" dirty="0">
              <a:ln w="9525">
                <a:round/>
                <a:headEnd/>
                <a:tailEnd/>
              </a:ln>
              <a:blipFill dpi="0" rotWithShape="0">
                <a:blip r:embed="rId6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  <p:sp>
        <p:nvSpPr>
          <p:cNvPr id="23" name="Text Box 49"/>
          <p:cNvSpPr txBox="1">
            <a:spLocks noChangeArrowheads="1"/>
          </p:cNvSpPr>
          <p:nvPr/>
        </p:nvSpPr>
        <p:spPr bwMode="auto">
          <a:xfrm>
            <a:off x="457200" y="1295400"/>
            <a:ext cx="86868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vi-VN" sz="2800" dirty="0">
                <a:latin typeface="+mn-lt"/>
              </a:rPr>
              <a:t>Một địa chỉ điện tử có cấu trúc:                                      </a:t>
            </a:r>
            <a:r>
              <a:rPr lang="en-US" altLang="vi-VN" sz="2800" dirty="0">
                <a:solidFill>
                  <a:srgbClr val="FF33CC"/>
                </a:solidFill>
                <a:latin typeface="+mn-lt"/>
              </a:rPr>
              <a:t>&lt;</a:t>
            </a:r>
            <a:r>
              <a:rPr lang="en-US" altLang="vi-VN" sz="2800" i="1" dirty="0">
                <a:solidFill>
                  <a:srgbClr val="FF33CC"/>
                </a:solidFill>
                <a:latin typeface="+mn-lt"/>
              </a:rPr>
              <a:t>Tên người dùng&gt;</a:t>
            </a:r>
            <a:r>
              <a:rPr lang="en-US" altLang="vi-VN" sz="2800" i="1" dirty="0">
                <a:latin typeface="+mn-lt"/>
              </a:rPr>
              <a:t>@</a:t>
            </a:r>
            <a:r>
              <a:rPr lang="en-US" altLang="vi-VN" sz="2800" i="1" dirty="0">
                <a:solidFill>
                  <a:srgbClr val="FF33CC"/>
                </a:solidFill>
                <a:latin typeface="+mn-lt"/>
              </a:rPr>
              <a:t>&lt;Tên nhà cung cấp dịch vụ&gt;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vi-VN" sz="2800" dirty="0">
                <a:solidFill>
                  <a:srgbClr val="FF33CC"/>
                </a:solidFill>
                <a:latin typeface="+mn-lt"/>
              </a:rPr>
              <a:t>&lt;</a:t>
            </a:r>
            <a:r>
              <a:rPr lang="en-US" altLang="vi-VN" sz="2800" i="1" dirty="0">
                <a:solidFill>
                  <a:srgbClr val="FF33CC"/>
                </a:solidFill>
                <a:latin typeface="+mn-lt"/>
              </a:rPr>
              <a:t>Tên người dùng&gt;</a:t>
            </a:r>
            <a:r>
              <a:rPr lang="en-US" altLang="vi-VN" sz="2800" dirty="0">
                <a:latin typeface="+mn-lt"/>
              </a:rPr>
              <a:t>: là tên dùng để đăng nhập vào hộp thư, viết liền , không có dấu tiếng Việt, không có kí tự đặc biệt (được dùng chữ cái,số,dấu chấm “.” và dấu gạch ngang “_”).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vi-VN" sz="2800" dirty="0">
                <a:latin typeface="+mn-lt"/>
              </a:rPr>
              <a:t>Kí tự @ ở giữa </a:t>
            </a:r>
            <a:r>
              <a:rPr lang="en-US" altLang="vi-VN" sz="2800" dirty="0">
                <a:solidFill>
                  <a:srgbClr val="FF33CC"/>
                </a:solidFill>
                <a:latin typeface="+mn-lt"/>
              </a:rPr>
              <a:t>&lt;</a:t>
            </a:r>
            <a:r>
              <a:rPr lang="en-US" altLang="vi-VN" sz="2800" i="1" dirty="0">
                <a:solidFill>
                  <a:srgbClr val="FF33CC"/>
                </a:solidFill>
                <a:latin typeface="+mn-lt"/>
              </a:rPr>
              <a:t>Tên người dùng&gt;</a:t>
            </a:r>
            <a:r>
              <a:rPr lang="en-US" altLang="vi-VN" sz="2800" i="1" dirty="0">
                <a:latin typeface="+mn-lt"/>
              </a:rPr>
              <a:t>và</a:t>
            </a:r>
            <a:r>
              <a:rPr lang="en-US" altLang="vi-VN" sz="2800" i="1" dirty="0">
                <a:solidFill>
                  <a:srgbClr val="FF33CC"/>
                </a:solidFill>
                <a:latin typeface="+mn-lt"/>
              </a:rPr>
              <a:t>&lt;Tên nhà cung cấp dịch vụ&gt; </a:t>
            </a:r>
            <a:r>
              <a:rPr lang="en-US" altLang="vi-VN" sz="2800" dirty="0">
                <a:latin typeface="+mn-lt"/>
              </a:rPr>
              <a:t>là bắt buộc phải có.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vi-VN" sz="2800" i="1" dirty="0">
                <a:solidFill>
                  <a:srgbClr val="FF33CC"/>
                </a:solidFill>
                <a:latin typeface="+mn-lt"/>
              </a:rPr>
              <a:t>&lt;Tên nhà cung cấp dịch vụ&gt;</a:t>
            </a:r>
            <a:r>
              <a:rPr lang="en-US" altLang="vi-VN" sz="2800" dirty="0">
                <a:latin typeface="+mn-lt"/>
              </a:rPr>
              <a:t>: được quy định sẵn bởi từng nhà cung cấp dịch vụ thư điện tử.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vi-VN" sz="2800" dirty="0">
                <a:latin typeface="+mn-lt"/>
              </a:rPr>
              <a:t>Mỗi địa chỉ thư điện tử có 1 mật khẩu để đăng nhập vào hộp thư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336"/>
          <p:cNvSpPr>
            <a:spLocks noChangeShapeType="1"/>
          </p:cNvSpPr>
          <p:nvPr/>
        </p:nvSpPr>
        <p:spPr bwMode="auto">
          <a:xfrm>
            <a:off x="0" y="9144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Rectangle 338"/>
          <p:cNvSpPr>
            <a:spLocks noChangeArrowheads="1"/>
          </p:cNvSpPr>
          <p:nvPr/>
        </p:nvSpPr>
        <p:spPr bwMode="auto">
          <a:xfrm>
            <a:off x="0" y="914400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pic>
        <p:nvPicPr>
          <p:cNvPr id="5124" name="Picture 40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bar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-36513"/>
            <a:ext cx="3725863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6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-793" y="5585619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6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343"/>
          <p:cNvSpPr txBox="1">
            <a:spLocks noChangeArrowheads="1"/>
          </p:cNvSpPr>
          <p:nvPr/>
        </p:nvSpPr>
        <p:spPr bwMode="auto">
          <a:xfrm>
            <a:off x="247650" y="990600"/>
            <a:ext cx="868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3200" b="1" i="1" dirty="0">
                <a:solidFill>
                  <a:srgbClr val="FF6600"/>
                </a:solidFill>
                <a:latin typeface="+mn-lt"/>
              </a:rPr>
              <a:t>2. Đăng kí thư điện tử miễn phí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00063" y="1676400"/>
            <a:ext cx="8643937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3200">
                <a:latin typeface="Times New Roman" pitchFamily="18" charset="0"/>
                <a:cs typeface="Times New Roman" pitchFamily="18" charset="0"/>
              </a:rPr>
              <a:t>a)Em hãy điền &lt;Tên người dùng&gt; vào chỗ chấm để</a:t>
            </a:r>
          </a:p>
          <a:p>
            <a:r>
              <a:rPr lang="en-GB" sz="3200">
                <a:latin typeface="Times New Roman" pitchFamily="18" charset="0"/>
                <a:cs typeface="Times New Roman" pitchFamily="18" charset="0"/>
              </a:rPr>
              <a:t>Tự đặt cho mình 1địa chỉ thư điện tử. Sau đó cô sẽ </a:t>
            </a:r>
          </a:p>
          <a:p>
            <a:r>
              <a:rPr lang="en-GB" sz="3200">
                <a:latin typeface="Times New Roman" pitchFamily="18" charset="0"/>
                <a:cs typeface="Times New Roman" pitchFamily="18" charset="0"/>
              </a:rPr>
              <a:t>đăng kí tài khoản thư điện tử miễn phí cho em.</a:t>
            </a:r>
          </a:p>
          <a:p>
            <a:endParaRPr lang="en-GB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542925" y="369888"/>
            <a:ext cx="1163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3200" b="1">
                <a:solidFill>
                  <a:srgbClr val="FF33CC"/>
                </a:solidFill>
              </a:rPr>
              <a:t>Bài 3</a:t>
            </a:r>
          </a:p>
        </p:txBody>
      </p:sp>
      <p:sp>
        <p:nvSpPr>
          <p:cNvPr id="19" name="WordArt 50" descr="White marble"/>
          <p:cNvSpPr>
            <a:spLocks noChangeArrowheads="1" noChangeShapeType="1" noTextEdit="1"/>
          </p:cNvSpPr>
          <p:nvPr/>
        </p:nvSpPr>
        <p:spPr bwMode="auto">
          <a:xfrm>
            <a:off x="1693863" y="430213"/>
            <a:ext cx="4114800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blipFill dpi="0" rotWithShape="0">
                  <a:blip r:embed="rId6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THƯ ĐiỆN TỬ EMAIL</a:t>
            </a:r>
            <a:endParaRPr lang="en-US" sz="3600" kern="10">
              <a:ln w="9525">
                <a:round/>
                <a:headEnd/>
                <a:tailEnd/>
              </a:ln>
              <a:blipFill dpi="0" rotWithShape="0">
                <a:blip r:embed="rId6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  <p:sp>
        <p:nvSpPr>
          <p:cNvPr id="27" name="Text Box 343"/>
          <p:cNvSpPr txBox="1">
            <a:spLocks noChangeArrowheads="1"/>
          </p:cNvSpPr>
          <p:nvPr/>
        </p:nvSpPr>
        <p:spPr bwMode="auto">
          <a:xfrm>
            <a:off x="533400" y="3200400"/>
            <a:ext cx="7772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3200" b="1" i="1" dirty="0">
                <a:latin typeface="+mn-lt"/>
              </a:rPr>
              <a:t>.....................................@gmail.com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28600" y="3886200"/>
            <a:ext cx="864393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3200">
                <a:latin typeface="Times New Roman" pitchFamily="18" charset="0"/>
                <a:cs typeface="Times New Roman" pitchFamily="18" charset="0"/>
              </a:rPr>
              <a:t>Em nhận lại địa chỉ thư điện tử và mật khẩu đã được đăng kí.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33400" y="5257800"/>
            <a:ext cx="7924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32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 ý</a:t>
            </a:r>
            <a:r>
              <a:rPr lang="en-GB" sz="3200" i="1">
                <a:latin typeface="Times New Roman" pitchFamily="18" charset="0"/>
                <a:cs typeface="Times New Roman" pitchFamily="18" charset="0"/>
              </a:rPr>
              <a:t>: Bây giờ em đã có 1 </a:t>
            </a:r>
            <a:r>
              <a:rPr lang="en-GB" sz="3200" i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tài khoản </a:t>
            </a:r>
            <a:r>
              <a:rPr lang="en-GB" sz="3200" i="1">
                <a:latin typeface="Times New Roman" pitchFamily="18" charset="0"/>
                <a:cs typeface="Times New Roman" pitchFamily="18" charset="0"/>
              </a:rPr>
              <a:t>thư điện tử gồm địa chỉ và mật khẩu . Em hãy ghi nhớ để sử dụng nhé</a:t>
            </a:r>
            <a:r>
              <a:rPr lang="en-GB" sz="32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 animBg="1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336"/>
          <p:cNvSpPr>
            <a:spLocks noChangeShapeType="1"/>
          </p:cNvSpPr>
          <p:nvPr/>
        </p:nvSpPr>
        <p:spPr bwMode="auto">
          <a:xfrm>
            <a:off x="0" y="9144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Rectangle 338"/>
          <p:cNvSpPr>
            <a:spLocks noChangeArrowheads="1"/>
          </p:cNvSpPr>
          <p:nvPr/>
        </p:nvSpPr>
        <p:spPr bwMode="auto">
          <a:xfrm>
            <a:off x="0" y="914400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pic>
        <p:nvPicPr>
          <p:cNvPr id="6149" name="Picture 40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0" descr="ba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-36513"/>
            <a:ext cx="3725863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-793" y="5585619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0" y="1524000"/>
            <a:ext cx="876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i="1" dirty="0">
                <a:solidFill>
                  <a:srgbClr val="FF6600"/>
                </a:solidFill>
                <a:latin typeface="+mn-lt"/>
              </a:rPr>
              <a:t>3. Nhận và gửi thư điện tử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28600" y="2209800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B0F0"/>
                </a:solidFill>
                <a:latin typeface="+mn-lt"/>
              </a:rPr>
              <a:t>a) Vào hộp thư, xem thư</a:t>
            </a:r>
          </a:p>
        </p:txBody>
      </p:sp>
      <p:sp>
        <p:nvSpPr>
          <p:cNvPr id="14" name="Text Box 49"/>
          <p:cNvSpPr txBox="1">
            <a:spLocks noChangeArrowheads="1"/>
          </p:cNvSpPr>
          <p:nvPr/>
        </p:nvSpPr>
        <p:spPr bwMode="auto">
          <a:xfrm>
            <a:off x="542925" y="369888"/>
            <a:ext cx="1163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3200" b="1">
                <a:solidFill>
                  <a:srgbClr val="FF33CC"/>
                </a:solidFill>
              </a:rPr>
              <a:t>Bài 3</a:t>
            </a:r>
          </a:p>
        </p:txBody>
      </p:sp>
      <p:sp>
        <p:nvSpPr>
          <p:cNvPr id="6157" name="WordArt 50" descr="White marble"/>
          <p:cNvSpPr>
            <a:spLocks noChangeArrowheads="1" noChangeShapeType="1" noTextEdit="1"/>
          </p:cNvSpPr>
          <p:nvPr/>
        </p:nvSpPr>
        <p:spPr bwMode="auto">
          <a:xfrm>
            <a:off x="2057400" y="457200"/>
            <a:ext cx="4114800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THƯ ĐiỆN TỬ EMAIL</a:t>
            </a:r>
            <a:endParaRPr lang="en-US" sz="3600" kern="10">
              <a:ln w="9525">
                <a:round/>
                <a:headEnd/>
                <a:tailEnd/>
              </a:ln>
              <a:blipFill dpi="0" rotWithShape="0">
                <a:blip r:embed="rId5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3048000"/>
            <a:ext cx="8839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latin typeface="+mn-lt"/>
              </a:rPr>
              <a:t>B1: </a:t>
            </a:r>
            <a:r>
              <a:rPr lang="en-US" altLang="vi-VN" sz="2800" dirty="0">
                <a:latin typeface="+mn-lt"/>
              </a:rPr>
              <a:t>Truy cập trang web http/google.com.vn, chọn                  </a:t>
            </a:r>
          </a:p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dirty="0">
                <a:latin typeface="+mn-lt"/>
              </a:rPr>
              <a:t>ở góc trên bên phải cửa sổ trình duyệt xuất hiện nội dung như sau:  </a:t>
            </a:r>
            <a:endParaRPr lang="en-US" altLang="vi-VN" sz="2800" b="1" dirty="0"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43800" y="2819400"/>
            <a:ext cx="13716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chemeClr val="tx1"/>
                </a:solidFill>
              </a:rPr>
              <a:t>Đăng nhập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8" grpId="0"/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336"/>
          <p:cNvSpPr>
            <a:spLocks noChangeShapeType="1"/>
          </p:cNvSpPr>
          <p:nvPr/>
        </p:nvSpPr>
        <p:spPr bwMode="auto">
          <a:xfrm>
            <a:off x="0" y="9144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" name="Rectangle 338"/>
          <p:cNvSpPr>
            <a:spLocks noChangeArrowheads="1"/>
          </p:cNvSpPr>
          <p:nvPr/>
        </p:nvSpPr>
        <p:spPr bwMode="auto">
          <a:xfrm>
            <a:off x="0" y="914400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pic>
        <p:nvPicPr>
          <p:cNvPr id="7173" name="Picture 40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0" descr="ba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-36513"/>
            <a:ext cx="3725863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-793" y="5585619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8" name="Text Box 49"/>
          <p:cNvSpPr txBox="1">
            <a:spLocks noChangeArrowheads="1"/>
          </p:cNvSpPr>
          <p:nvPr/>
        </p:nvSpPr>
        <p:spPr bwMode="auto">
          <a:xfrm>
            <a:off x="542925" y="369888"/>
            <a:ext cx="1163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3200" b="1">
                <a:solidFill>
                  <a:srgbClr val="FF33CC"/>
                </a:solidFill>
              </a:rPr>
              <a:t>Bài 3</a:t>
            </a:r>
          </a:p>
        </p:txBody>
      </p:sp>
      <p:sp>
        <p:nvSpPr>
          <p:cNvPr id="7179" name="WordArt 50" descr="White marble"/>
          <p:cNvSpPr>
            <a:spLocks noChangeArrowheads="1" noChangeShapeType="1" noTextEdit="1"/>
          </p:cNvSpPr>
          <p:nvPr/>
        </p:nvSpPr>
        <p:spPr bwMode="auto">
          <a:xfrm>
            <a:off x="2057400" y="457200"/>
            <a:ext cx="4114800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THƯ ĐiỆN TỬ EMAIL</a:t>
            </a:r>
            <a:endParaRPr lang="en-US" sz="3600" kern="10">
              <a:ln w="9525">
                <a:round/>
                <a:headEnd/>
                <a:tailEnd/>
              </a:ln>
              <a:blipFill dpi="0" rotWithShape="0">
                <a:blip r:embed="rId5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71800" y="1524000"/>
            <a:ext cx="3581400" cy="3886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17" name="Rounded Rectangle 16"/>
          <p:cNvSpPr/>
          <p:nvPr/>
        </p:nvSpPr>
        <p:spPr>
          <a:xfrm>
            <a:off x="0" y="2057400"/>
            <a:ext cx="2362200" cy="2514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chemeClr val="tx1"/>
                </a:solidFill>
              </a:rPr>
              <a:t>Các tài khoản đã  từng đăng nhập trên máy tính.</a:t>
            </a:r>
          </a:p>
          <a:p>
            <a:pPr algn="ctr">
              <a:defRPr/>
            </a:pPr>
            <a:r>
              <a:rPr lang="en-GB" sz="2000" dirty="0">
                <a:solidFill>
                  <a:schemeClr val="tx1"/>
                </a:solidFill>
              </a:rPr>
              <a:t>Sau lần đăng nhập đầu tiên,những lần tiếp theo , tài khoản của em  sẽ xuất hiện ở đây.</a:t>
            </a:r>
          </a:p>
        </p:txBody>
      </p:sp>
      <p:cxnSp>
        <p:nvCxnSpPr>
          <p:cNvPr id="20" name="Straight Connector 19"/>
          <p:cNvCxnSpPr>
            <a:endCxn id="17" idx="3"/>
          </p:cNvCxnSpPr>
          <p:nvPr/>
        </p:nvCxnSpPr>
        <p:spPr>
          <a:xfrm rot="10800000" flipV="1">
            <a:off x="2362200" y="2667000"/>
            <a:ext cx="990600" cy="6477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7" idx="3"/>
          </p:cNvCxnSpPr>
          <p:nvPr/>
        </p:nvCxnSpPr>
        <p:spPr>
          <a:xfrm flipV="1">
            <a:off x="2362200" y="3276600"/>
            <a:ext cx="990600" cy="381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7086600" y="1143000"/>
            <a:ext cx="2057400" cy="2514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chemeClr val="tx1"/>
                </a:solidFill>
              </a:rPr>
              <a:t>Nếu tài khoản của em xuất hiện ở đây thì nháy chuột vào tài khoản đó để đến B3 .</a:t>
            </a:r>
          </a:p>
        </p:txBody>
      </p:sp>
      <p:cxnSp>
        <p:nvCxnSpPr>
          <p:cNvPr id="27" name="Straight Arrow Connector 26"/>
          <p:cNvCxnSpPr>
            <a:stCxn id="23" idx="1"/>
          </p:cNvCxnSpPr>
          <p:nvPr/>
        </p:nvCxnSpPr>
        <p:spPr>
          <a:xfrm rot="10800000" flipV="1">
            <a:off x="5562600" y="2400300"/>
            <a:ext cx="1524000" cy="3429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2743200" y="5715000"/>
            <a:ext cx="3581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chemeClr val="tx1"/>
                </a:solidFill>
              </a:rPr>
              <a:t>Nếu tài khoản của em chưa xuất hiện thì nháy chuột vào </a:t>
            </a:r>
            <a:r>
              <a:rPr lang="en-GB" sz="2000" b="1" dirty="0">
                <a:solidFill>
                  <a:schemeClr val="tx1"/>
                </a:solidFill>
              </a:rPr>
              <a:t>Sử dụng 1 tài khoản khác.</a:t>
            </a:r>
            <a:endParaRPr lang="en-GB" sz="20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28" idx="0"/>
          </p:cNvCxnSpPr>
          <p:nvPr/>
        </p:nvCxnSpPr>
        <p:spPr>
          <a:xfrm rot="5400000" flipH="1" flipV="1">
            <a:off x="3714750" y="4857750"/>
            <a:ext cx="1676400" cy="38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336"/>
          <p:cNvSpPr>
            <a:spLocks noChangeShapeType="1"/>
          </p:cNvSpPr>
          <p:nvPr/>
        </p:nvSpPr>
        <p:spPr bwMode="auto">
          <a:xfrm>
            <a:off x="0" y="9144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" name="Rectangle 338"/>
          <p:cNvSpPr>
            <a:spLocks noChangeArrowheads="1"/>
          </p:cNvSpPr>
          <p:nvPr/>
        </p:nvSpPr>
        <p:spPr bwMode="auto">
          <a:xfrm>
            <a:off x="0" y="914400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pic>
        <p:nvPicPr>
          <p:cNvPr id="8197" name="Picture 40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0" descr="ba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-36513"/>
            <a:ext cx="3725863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-793" y="5585619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1524000"/>
            <a:ext cx="876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7030A0"/>
                </a:solidFill>
                <a:latin typeface="+mn-lt"/>
              </a:rPr>
              <a:t>B2:Nhập &lt;Tên người dùng&gt;</a:t>
            </a:r>
          </a:p>
        </p:txBody>
      </p:sp>
      <p:sp>
        <p:nvSpPr>
          <p:cNvPr id="8203" name="Text Box 49"/>
          <p:cNvSpPr txBox="1">
            <a:spLocks noChangeArrowheads="1"/>
          </p:cNvSpPr>
          <p:nvPr/>
        </p:nvSpPr>
        <p:spPr bwMode="auto">
          <a:xfrm>
            <a:off x="542925" y="228600"/>
            <a:ext cx="1163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3200" b="1">
                <a:solidFill>
                  <a:srgbClr val="FF33CC"/>
                </a:solidFill>
              </a:rPr>
              <a:t>Bài 3</a:t>
            </a:r>
          </a:p>
        </p:txBody>
      </p:sp>
      <p:sp>
        <p:nvSpPr>
          <p:cNvPr id="8204" name="WordArt 50" descr="White marble"/>
          <p:cNvSpPr>
            <a:spLocks noChangeArrowheads="1" noChangeShapeType="1" noTextEdit="1"/>
          </p:cNvSpPr>
          <p:nvPr/>
        </p:nvSpPr>
        <p:spPr bwMode="auto">
          <a:xfrm>
            <a:off x="2057400" y="457200"/>
            <a:ext cx="4114800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THƯ ĐiỆN TỬ EMAIL</a:t>
            </a:r>
            <a:endParaRPr lang="en-US" sz="3600" kern="10">
              <a:ln w="9525">
                <a:round/>
                <a:headEnd/>
                <a:tailEnd/>
              </a:ln>
              <a:blipFill dpi="0" rotWithShape="0">
                <a:blip r:embed="rId5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62200"/>
            <a:ext cx="4019550" cy="36290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ounded Rectangle 16"/>
          <p:cNvSpPr/>
          <p:nvPr/>
        </p:nvSpPr>
        <p:spPr>
          <a:xfrm>
            <a:off x="5486400" y="2438400"/>
            <a:ext cx="2971800" cy="2514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chemeClr val="tx1"/>
                </a:solidFill>
              </a:rPr>
              <a:t>Nhập &lt;tênngườidùng &gt; trong địa chỉ thư điện tử em đã đặt vào ô trống rồi nháy chuột vào               .</a:t>
            </a:r>
          </a:p>
        </p:txBody>
      </p:sp>
      <p:pic>
        <p:nvPicPr>
          <p:cNvPr id="8207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267200"/>
            <a:ext cx="10382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Elbow Connector 19"/>
          <p:cNvCxnSpPr>
            <a:stCxn id="17" idx="1"/>
          </p:cNvCxnSpPr>
          <p:nvPr/>
        </p:nvCxnSpPr>
        <p:spPr>
          <a:xfrm rot="10800000" flipV="1">
            <a:off x="4038600" y="3695700"/>
            <a:ext cx="1447800" cy="6477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1872</TotalTime>
  <Words>1000</Words>
  <Application>Microsoft Office PowerPoint</Application>
  <PresentationFormat>On-screen Show (4:3)</PresentationFormat>
  <Paragraphs>140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cdspqt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Thi My Phuong</dc:creator>
  <cp:lastModifiedBy>Techsi.vn</cp:lastModifiedBy>
  <cp:revision>172</cp:revision>
  <dcterms:created xsi:type="dcterms:W3CDTF">2009-02-23T22:49:59Z</dcterms:created>
  <dcterms:modified xsi:type="dcterms:W3CDTF">2021-09-21T02:23:05Z</dcterms:modified>
</cp:coreProperties>
</file>